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77" r:id="rId3"/>
    <p:sldId id="279" r:id="rId4"/>
    <p:sldId id="280" r:id="rId5"/>
    <p:sldId id="281" r:id="rId6"/>
    <p:sldId id="278" r:id="rId7"/>
    <p:sldId id="276" r:id="rId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spires.nasaprs.com/external/solicitations/summary!init.do?solId=78D66990C241F2F95A15BC02AD87C40D&amp;stack=redirect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May 26, 2021</a:t>
            </a:r>
            <a:br>
              <a:rPr lang="en-US" dirty="0" smtClean="0"/>
            </a:br>
            <a:r>
              <a:rPr lang="en-US" dirty="0" smtClean="0"/>
              <a:t>Work Group Update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Fire &amp; Smoke Work Group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2190" y="1515293"/>
            <a:ext cx="6727890" cy="512934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500" dirty="0"/>
              <a:t>May 2021</a:t>
            </a:r>
          </a:p>
          <a:p>
            <a:pPr marL="287020" lvl="1" indent="0">
              <a:lnSpc>
                <a:spcPct val="170000"/>
              </a:lnSpc>
              <a:buNone/>
            </a:pPr>
            <a:r>
              <a:rPr lang="en-US" sz="1500" dirty="0"/>
              <a:t>1), 2) </a:t>
            </a:r>
            <a:r>
              <a:rPr lang="en-US" sz="1500" dirty="0">
                <a:sym typeface="Wingdings" panose="05000000000000000000" pitchFamily="2" charset="2"/>
              </a:rPr>
              <a:t></a:t>
            </a:r>
            <a:r>
              <a:rPr lang="en-US" sz="1500" dirty="0"/>
              <a:t> SMP Mapping Tool Team:</a:t>
            </a:r>
            <a:endParaRPr lang="en-US" sz="1500" dirty="0">
              <a:cs typeface="Calibri" panose="020F0502020204030204"/>
            </a:endParaRPr>
          </a:p>
          <a:p>
            <a:pPr lvl="1">
              <a:lnSpc>
                <a:spcPct val="170000"/>
              </a:lnSpc>
            </a:pPr>
            <a:r>
              <a:rPr lang="en-US" sz="1500" dirty="0"/>
              <a:t>Initial email sent to participants interested in the project team </a:t>
            </a:r>
          </a:p>
          <a:p>
            <a:pPr marL="287020" lvl="1" indent="0">
              <a:lnSpc>
                <a:spcPct val="170000"/>
              </a:lnSpc>
              <a:buNone/>
            </a:pPr>
            <a:r>
              <a:rPr lang="en-US" sz="1500" dirty="0"/>
              <a:t>3) </a:t>
            </a:r>
            <a:r>
              <a:rPr lang="en-US" sz="1500" dirty="0">
                <a:sym typeface="Wingdings" panose="05000000000000000000" pitchFamily="2" charset="2"/>
              </a:rPr>
              <a:t> </a:t>
            </a:r>
            <a:r>
              <a:rPr lang="en-US" sz="1500" dirty="0"/>
              <a:t>Exceptional Events Support Team: </a:t>
            </a:r>
            <a:endParaRPr lang="en-US" sz="1500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en-US" sz="1500" dirty="0"/>
              <a:t>Initial email sent to interested participants; expanded to other EE groups. </a:t>
            </a:r>
            <a:endParaRPr lang="en-US" sz="1500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en-US" sz="1500" dirty="0"/>
              <a:t>Updating EE Data Resources List - in progress</a:t>
            </a:r>
            <a:endParaRPr lang="en-US" sz="1500" dirty="0">
              <a:cs typeface="Calibri"/>
            </a:endParaRPr>
          </a:p>
          <a:p>
            <a:pPr lvl="1">
              <a:lnSpc>
                <a:spcPct val="100000"/>
              </a:lnSpc>
            </a:pPr>
            <a:r>
              <a:rPr lang="en-US" sz="1500" dirty="0"/>
              <a:t>Scoping out first meeting topics</a:t>
            </a:r>
            <a:endParaRPr lang="en-US" sz="1500" dirty="0">
              <a:cs typeface="Calibri" panose="020F0502020204030204"/>
            </a:endParaRPr>
          </a:p>
          <a:p>
            <a:pPr marL="287020" lvl="1" indent="0">
              <a:lnSpc>
                <a:spcPct val="170000"/>
              </a:lnSpc>
              <a:buNone/>
              <a:tabLst>
                <a:tab pos="287338" algn="l"/>
              </a:tabLst>
            </a:pPr>
            <a:r>
              <a:rPr lang="en-US" sz="1500" dirty="0"/>
              <a:t>4) </a:t>
            </a:r>
            <a:r>
              <a:rPr lang="en-US" sz="1500" dirty="0">
                <a:sym typeface="Wingdings" panose="05000000000000000000" pitchFamily="2" charset="2"/>
              </a:rPr>
              <a:t> </a:t>
            </a:r>
            <a:r>
              <a:rPr lang="en-US" sz="1500" dirty="0"/>
              <a:t>Conceptual Model for Fire Data: </a:t>
            </a:r>
            <a:endParaRPr lang="en-US" sz="1500" dirty="0">
              <a:cs typeface="Calibri" panose="020F0502020204030204"/>
            </a:endParaRPr>
          </a:p>
          <a:p>
            <a:pPr marL="629920" lvl="1" indent="-168275">
              <a:lnSpc>
                <a:spcPct val="100000"/>
              </a:lnSpc>
              <a:tabLst>
                <a:tab pos="287338" algn="l"/>
              </a:tabLst>
            </a:pPr>
            <a:r>
              <a:rPr lang="en-US" sz="1500" dirty="0"/>
              <a:t>Reviewed the Data Warehouse Implementation of the CMFD </a:t>
            </a:r>
            <a:endParaRPr lang="en-US" sz="1500" dirty="0">
              <a:cs typeface="Calibri" panose="020F0502020204030204"/>
            </a:endParaRPr>
          </a:p>
          <a:p>
            <a:pPr marL="629920" lvl="1" indent="-168275">
              <a:lnSpc>
                <a:spcPct val="100000"/>
              </a:lnSpc>
              <a:tabLst>
                <a:tab pos="287338" algn="l"/>
              </a:tabLst>
            </a:pPr>
            <a:r>
              <a:rPr lang="en-US" sz="1500" dirty="0">
                <a:cs typeface="Calibri" panose="020F0502020204030204"/>
              </a:rPr>
              <a:t>Planning stakeholder workshops </a:t>
            </a:r>
          </a:p>
          <a:p>
            <a:pPr marL="287020" lvl="1" indent="0">
              <a:lnSpc>
                <a:spcPct val="170000"/>
              </a:lnSpc>
              <a:buNone/>
              <a:tabLst>
                <a:tab pos="287338" algn="l"/>
              </a:tabLst>
            </a:pPr>
            <a:r>
              <a:rPr lang="en-US" sz="1500" dirty="0"/>
              <a:t>5) </a:t>
            </a:r>
            <a:r>
              <a:rPr lang="en-US" sz="1500" dirty="0">
                <a:sym typeface="Wingdings" panose="05000000000000000000" pitchFamily="2" charset="2"/>
              </a:rPr>
              <a:t> Wildland/Rx Fire Nexus Team: Set to simmer until RH SIPs are done.</a:t>
            </a:r>
            <a:endParaRPr lang="en-US" sz="1500" dirty="0">
              <a:cs typeface="Calibri"/>
            </a:endParaRPr>
          </a:p>
          <a:p>
            <a:pPr marL="287020" lvl="1" indent="0">
              <a:lnSpc>
                <a:spcPct val="170000"/>
              </a:lnSpc>
              <a:buNone/>
              <a:tabLst>
                <a:tab pos="287338" algn="l"/>
              </a:tabLst>
            </a:pPr>
            <a:r>
              <a:rPr lang="en-US" sz="1500" dirty="0">
                <a:sym typeface="Wingdings" panose="05000000000000000000" pitchFamily="2" charset="2"/>
              </a:rPr>
              <a:t>5)  </a:t>
            </a:r>
            <a:r>
              <a:rPr lang="en-US" sz="1500" dirty="0"/>
              <a:t>AZ wildfire smoke forecasting presentation at last meeting</a:t>
            </a:r>
            <a:endParaRPr lang="en-US" sz="1500" dirty="0">
              <a:cs typeface="Calibri" panose="020F0502020204030204"/>
            </a:endParaRPr>
          </a:p>
          <a:p>
            <a:pPr marL="457200" lvl="1" indent="0">
              <a:lnSpc>
                <a:spcPct val="170000"/>
              </a:lnSpc>
              <a:buNone/>
            </a:pPr>
            <a:r>
              <a:rPr lang="en-US" sz="1500" dirty="0"/>
              <a:t>Next call – Monday June 28</a:t>
            </a:r>
            <a:endParaRPr lang="en-US" sz="1500" dirty="0"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90" y="1825625"/>
            <a:ext cx="4572000" cy="350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7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Oil &amp; Gas Work Group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2190" y="1825624"/>
            <a:ext cx="6558262" cy="4803775"/>
          </a:xfrm>
        </p:spPr>
        <p:txBody>
          <a:bodyPr>
            <a:normAutofit/>
          </a:bodyPr>
          <a:lstStyle/>
          <a:p>
            <a:r>
              <a:rPr lang="en-US" dirty="0"/>
              <a:t>May 2021</a:t>
            </a:r>
          </a:p>
          <a:p>
            <a:pPr lvl="1"/>
            <a:r>
              <a:rPr lang="en-US" dirty="0"/>
              <a:t>May 20: Co-chairs met to discuss draft scope from Ramboll.</a:t>
            </a:r>
          </a:p>
          <a:p>
            <a:pPr lvl="1"/>
            <a:r>
              <a:rPr lang="en-US" dirty="0"/>
              <a:t>May 28: Co-chairs reconvening to discuss potential additions to scope.</a:t>
            </a:r>
          </a:p>
          <a:p>
            <a:pPr lvl="1"/>
            <a:r>
              <a:rPr lang="en-US" dirty="0"/>
              <a:t>Early June (</a:t>
            </a:r>
            <a:r>
              <a:rPr lang="en-US" i="1" dirty="0"/>
              <a:t>to be scheduled</a:t>
            </a:r>
            <a:r>
              <a:rPr lang="en-US" dirty="0"/>
              <a:t>): limited state-only meeting with inventory staff to discuss wants vs. needs for updated oil and gas operators survey</a:t>
            </a:r>
          </a:p>
          <a:p>
            <a:pPr lvl="1"/>
            <a:r>
              <a:rPr lang="en-US" dirty="0"/>
              <a:t>Mid-Late June (</a:t>
            </a:r>
            <a:r>
              <a:rPr lang="en-US" i="1" dirty="0"/>
              <a:t>to be scheduled</a:t>
            </a:r>
            <a:r>
              <a:rPr lang="en-US" dirty="0"/>
              <a:t>): 2021 OGWG Workplan Scope meeting with full workgroup</a:t>
            </a:r>
          </a:p>
          <a:p>
            <a:pPr lvl="2"/>
            <a:r>
              <a:rPr lang="en-US" dirty="0"/>
              <a:t>Draft Workplan Scope posted following meeting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70189" y="1825625"/>
            <a:ext cx="4572001" cy="2602800"/>
            <a:chOff x="770189" y="1825625"/>
            <a:chExt cx="4572001" cy="26028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0189" y="2223897"/>
              <a:ext cx="4572000" cy="22045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6123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Regional Technical Operations</a:t>
            </a:r>
            <a:br>
              <a:rPr lang="en-US" dirty="0"/>
            </a:br>
            <a:r>
              <a:rPr lang="en-US" dirty="0"/>
              <a:t>Work Group Status Update</a:t>
            </a:r>
            <a:br>
              <a:rPr lang="en-US" dirty="0"/>
            </a:br>
            <a:r>
              <a:rPr lang="en-US" sz="2400" dirty="0"/>
              <a:t> May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5559"/>
          </a:xfrm>
        </p:spPr>
        <p:txBody>
          <a:bodyPr>
            <a:normAutofit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Coordination calls with co-chairs</a:t>
            </a:r>
          </a:p>
          <a:p>
            <a:pPr lvl="1"/>
            <a:r>
              <a:rPr lang="en-US" sz="2400" cap="none" dirty="0"/>
              <a:t>Continued updates to TSS</a:t>
            </a:r>
            <a:endParaRPr lang="en-GB" sz="2400" cap="none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6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12/1/2020 Board Approved Work Topics</a:t>
            </a:r>
            <a:br>
              <a:rPr lang="en-US" dirty="0"/>
            </a:br>
            <a:r>
              <a:rPr lang="en-US" dirty="0"/>
              <a:t>RTO Work Group Progress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2190" y="1825624"/>
            <a:ext cx="6651888" cy="48037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#10 – 2017 modeling platform</a:t>
            </a:r>
          </a:p>
          <a:p>
            <a:pPr lvl="1"/>
            <a:r>
              <a:rPr lang="en-US" dirty="0"/>
              <a:t>GEOS-Chem and WRF simulations completed</a:t>
            </a:r>
          </a:p>
          <a:p>
            <a:pPr lvl="2"/>
            <a:r>
              <a:rPr lang="en-US" dirty="0"/>
              <a:t>Reports to be circulated for review in June</a:t>
            </a:r>
          </a:p>
          <a:p>
            <a:pPr lvl="2"/>
            <a:r>
              <a:rPr lang="en-US" dirty="0"/>
              <a:t>Ramboll to deliver these data to IWDW in June</a:t>
            </a:r>
          </a:p>
          <a:p>
            <a:pPr lvl="1"/>
            <a:r>
              <a:rPr lang="en-US" dirty="0"/>
              <a:t>Discussion of options for emissions</a:t>
            </a:r>
          </a:p>
          <a:p>
            <a:pPr lvl="2"/>
            <a:r>
              <a:rPr lang="en-US" dirty="0"/>
              <a:t>Start with 2017 NEI</a:t>
            </a:r>
          </a:p>
          <a:p>
            <a:pPr lvl="2"/>
            <a:r>
              <a:rPr lang="en-US" dirty="0"/>
              <a:t>Consider sector-specific EI updates (e.g., oil &amp; gas)</a:t>
            </a:r>
          </a:p>
          <a:p>
            <a:pPr lvl="2"/>
            <a:r>
              <a:rPr lang="en-US" dirty="0"/>
              <a:t>Any subsequent SMOKE emissions processing for O&amp;G or other emissions sectors would require decisions about doing additional work to define the air quality modeling platform</a:t>
            </a:r>
          </a:p>
          <a:p>
            <a:pPr lvl="3"/>
            <a:r>
              <a:rPr lang="en-US" dirty="0"/>
              <a:t>Speciation, source apportionment, sensitivity analyses</a:t>
            </a:r>
          </a:p>
          <a:p>
            <a:pPr lvl="3"/>
            <a:r>
              <a:rPr lang="en-US" dirty="0"/>
              <a:t>Projections - assumptions about future activity and control effectiveness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0190" y="1825625"/>
            <a:ext cx="4581144" cy="3036831"/>
            <a:chOff x="770190" y="1825625"/>
            <a:chExt cx="4581144" cy="303683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334" y="2240280"/>
              <a:ext cx="4572000" cy="2622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43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Regional Haze Planning</a:t>
            </a:r>
            <a:br>
              <a:rPr lang="en-US" dirty="0"/>
            </a:br>
            <a:r>
              <a:rPr lang="en-US" dirty="0"/>
              <a:t>Work Group Status Update</a:t>
            </a:r>
            <a:br>
              <a:rPr lang="en-US" dirty="0"/>
            </a:br>
            <a:r>
              <a:rPr lang="en-US" sz="2400" dirty="0"/>
              <a:t>May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245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Modeling Results Meetings</a:t>
            </a:r>
          </a:p>
          <a:p>
            <a:pPr lvl="1"/>
            <a:r>
              <a:rPr lang="en-US" dirty="0"/>
              <a:t>May 5</a:t>
            </a:r>
            <a:r>
              <a:rPr lang="en-US" baseline="30000" dirty="0"/>
              <a:t>th</a:t>
            </a:r>
          </a:p>
          <a:p>
            <a:pPr lvl="2"/>
            <a:r>
              <a:rPr lang="en-US" dirty="0"/>
              <a:t>US Anthropogenic Results</a:t>
            </a:r>
          </a:p>
          <a:p>
            <a:pPr lvl="1"/>
            <a:r>
              <a:rPr lang="en-US" dirty="0"/>
              <a:t>Upcoming in June </a:t>
            </a:r>
          </a:p>
          <a:p>
            <a:pPr lvl="2"/>
            <a:r>
              <a:rPr lang="en-US" dirty="0"/>
              <a:t>TSSv2 Deliverables </a:t>
            </a:r>
          </a:p>
          <a:p>
            <a:pPr lvl="2"/>
            <a:endParaRPr lang="en-US" dirty="0"/>
          </a:p>
          <a:p>
            <a:r>
              <a:rPr lang="en-US" dirty="0"/>
              <a:t>No RHPWG specific meeting planned</a:t>
            </a:r>
          </a:p>
        </p:txBody>
      </p:sp>
    </p:spTree>
    <p:extLst>
      <p:ext uri="{BB962C8B-B14F-4D97-AF65-F5344CB8AC3E}">
        <p14:creationId xmlns:p14="http://schemas.microsoft.com/office/powerpoint/2010/main" val="260551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WESTAR/WRAP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009" y="1753353"/>
            <a:ext cx="7454339" cy="45880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b="1" dirty="0"/>
              <a:t>May 2021</a:t>
            </a:r>
          </a:p>
          <a:p>
            <a:r>
              <a:rPr lang="en-US" sz="2000" dirty="0"/>
              <a:t>#12-13 – to be combined under </a:t>
            </a:r>
            <a:r>
              <a:rPr lang="en-US" sz="2000" strike="sngStrike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3</a:t>
            </a:r>
            <a:r>
              <a:rPr lang="en-US" sz="2000" dirty="0"/>
              <a:t> project funding proposals to NASA</a:t>
            </a:r>
          </a:p>
          <a:p>
            <a:r>
              <a:rPr lang="en-US" sz="2000" u="sng" dirty="0">
                <a:hlinkClick r:id="rId2"/>
              </a:rPr>
              <a:t>NNH21ZDA001N-HAQ:A.37 Earth Science Applications: Health and Air Quality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900" dirty="0"/>
              <a:t>Notice of Intent (not required, 1-2 paragraphs) for 1 and 2 completed April 30</a:t>
            </a:r>
            <a:r>
              <a:rPr lang="en-US" sz="1900" baseline="30000" dirty="0"/>
              <a:t>th</a:t>
            </a:r>
            <a:r>
              <a:rPr lang="en-US" sz="1900" dirty="0"/>
              <a:t> </a:t>
            </a:r>
          </a:p>
          <a:p>
            <a:pPr lvl="1"/>
            <a:r>
              <a:rPr lang="en-US" sz="1900" dirty="0"/>
              <a:t>Full proposal due June 18</a:t>
            </a:r>
            <a:r>
              <a:rPr lang="en-US" sz="1900" baseline="30000" dirty="0"/>
              <a:t>th</a:t>
            </a:r>
            <a:endParaRPr lang="en-US" sz="1900" dirty="0"/>
          </a:p>
          <a:p>
            <a:pPr lvl="1"/>
            <a:r>
              <a:rPr lang="en-US" sz="1900" dirty="0"/>
              <a:t>Potential funding up to $250-$300k/year/project for 3 years (2022-24)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500" b="1" i="1" dirty="0"/>
              <a:t>Applying Remote Sensing Data to construct a Wildland Smoke Emissions Data Warehouse (WSEDW)</a:t>
            </a:r>
          </a:p>
          <a:p>
            <a:pPr lvl="3"/>
            <a:r>
              <a:rPr lang="en-US" sz="1600" dirty="0"/>
              <a:t>To build / implement FSWG Conceptual Model for Fire Data</a:t>
            </a:r>
          </a:p>
          <a:p>
            <a:pPr lvl="3"/>
            <a:r>
              <a:rPr lang="en-US" sz="1600" dirty="0"/>
              <a:t>WESTAR-WRAP managed, work by Air Sciences (science data design), Michigan Tech Research Institute (emissions tools), and CSU-CIRA (warehouse)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500" b="1" i="1" dirty="0"/>
              <a:t>Tailoring Science Data from High-resolution Satellites and Models to Improve Decision Support Systems for Air Quality Management Applications</a:t>
            </a:r>
          </a:p>
          <a:p>
            <a:pPr lvl="3"/>
            <a:r>
              <a:rPr lang="en-US" sz="1600" dirty="0"/>
              <a:t>Address gaps between Earth Science data and routine evaluation and application by air quality management agencies for regulatory analysis and decision-making activities</a:t>
            </a:r>
          </a:p>
          <a:p>
            <a:pPr lvl="3"/>
            <a:r>
              <a:rPr lang="en-US" sz="1600" dirty="0"/>
              <a:t>Co-managed by University of Alabama in Huntsville and WESTAR-WRAP, leveraging inputs from experts at air agencies in the West and WESTAR-WRAP Work groups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500" b="1" i="1" dirty="0"/>
              <a:t>Dan Jaffe with post-docs for western U.S. ozone photochemistry data analysis, method development, research needs, and use of remote sensing as identified by WESTAR-WRAP members</a:t>
            </a:r>
          </a:p>
          <a:p>
            <a:pPr lvl="3"/>
            <a:r>
              <a:rPr lang="en-US" sz="1600" dirty="0"/>
              <a:t>WESTAR agrees to take results and tools/methods and apply them, WESTAR letter of support</a:t>
            </a:r>
          </a:p>
          <a:p>
            <a:pPr lvl="3"/>
            <a:r>
              <a:rPr lang="en-US" sz="1600" dirty="0"/>
              <a:t>Periodic briefings by Jaffe team during project, post-docs resident at CIRA one month/year</a:t>
            </a:r>
            <a:endParaRPr lang="en-US" sz="1300" dirty="0"/>
          </a:p>
          <a:p>
            <a:r>
              <a:rPr lang="en-US" sz="2000" dirty="0"/>
              <a:t>#14 – no change, awaiting policy / implementation strategies from Biden EPA</a:t>
            </a:r>
          </a:p>
          <a:p>
            <a:r>
              <a:rPr lang="en-US" sz="2000" dirty="0"/>
              <a:t>#16 – plan is to have Tom and Jay Baker help states with questions in SIP submittal and EPA review process, no plans for other contracted support</a:t>
            </a:r>
          </a:p>
          <a:p>
            <a:pPr lvl="1"/>
            <a:r>
              <a:rPr lang="en-US" sz="1900" dirty="0"/>
              <a:t>WESTAR-WRAP will maintain operating agreement with CSU-CIRA for TSS / IWDW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6564" y="1717727"/>
            <a:ext cx="4234814" cy="4588070"/>
            <a:chOff x="770189" y="1825625"/>
            <a:chExt cx="4572001" cy="4803774"/>
          </a:xfrm>
        </p:grpSpPr>
        <p:grpSp>
          <p:nvGrpSpPr>
            <p:cNvPr id="5" name="Group 4"/>
            <p:cNvGrpSpPr/>
            <p:nvPr/>
          </p:nvGrpSpPr>
          <p:grpSpPr>
            <a:xfrm>
              <a:off x="770189" y="1825625"/>
              <a:ext cx="4572001" cy="4451741"/>
              <a:chOff x="770189" y="1825625"/>
              <a:chExt cx="4572001" cy="4451741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3"/>
              <a:srcRect b="87659"/>
              <a:stretch/>
            </p:blipFill>
            <p:spPr>
              <a:xfrm>
                <a:off x="770190" y="1825625"/>
                <a:ext cx="4572000" cy="432943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0189" y="2249424"/>
                <a:ext cx="4572000" cy="4027942"/>
              </a:xfrm>
              <a:prstGeom prst="rect">
                <a:avLst/>
              </a:prstGeom>
            </p:spPr>
          </p:pic>
        </p:grp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/>
            <a:srcRect l="1000" t="43925" r="482" b="34561"/>
            <a:stretch/>
          </p:blipFill>
          <p:spPr>
            <a:xfrm>
              <a:off x="804057" y="6263639"/>
              <a:ext cx="4504267" cy="365760"/>
            </a:xfrm>
            <a:prstGeom prst="rect">
              <a:avLst/>
            </a:prstGeom>
            <a:ln w="12700" cap="sq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53836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670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May 26, 2021 Work Group Update</vt:lpstr>
      <vt:lpstr>Fire &amp; Smoke Work Group Progress Update 12/1/2020 Board Approved Work Topics</vt:lpstr>
      <vt:lpstr>Oil &amp; Gas Work Group Progress Update 12/1/2020 Board Approved Work Topics</vt:lpstr>
      <vt:lpstr>Regional Technical Operations Work Group Status Update  May 2021</vt:lpstr>
      <vt:lpstr>12/1/2020 Board Approved Work Topics RTO Work Group Progress Update</vt:lpstr>
      <vt:lpstr>Regional Haze Planning Work Group Status Update May 2021</vt:lpstr>
      <vt:lpstr>WESTAR/WRAP Progress Update 12/1/2020 Board Approved Work Topics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Potter, Darla</cp:lastModifiedBy>
  <cp:revision>64</cp:revision>
  <cp:lastPrinted>2019-01-16T15:47:08Z</cp:lastPrinted>
  <dcterms:created xsi:type="dcterms:W3CDTF">2018-06-28T00:25:46Z</dcterms:created>
  <dcterms:modified xsi:type="dcterms:W3CDTF">2021-05-25T18:14:51Z</dcterms:modified>
</cp:coreProperties>
</file>